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1"/>
  </p:notesMasterIdLst>
  <p:sldIdLst>
    <p:sldId id="256" r:id="rId5"/>
    <p:sldId id="257" r:id="rId6"/>
    <p:sldId id="258" r:id="rId7"/>
    <p:sldId id="259" r:id="rId8"/>
    <p:sldId id="273" r:id="rId9"/>
    <p:sldId id="260" r:id="rId10"/>
    <p:sldId id="261" r:id="rId11"/>
    <p:sldId id="262" r:id="rId12"/>
    <p:sldId id="274" r:id="rId13"/>
    <p:sldId id="275" r:id="rId14"/>
    <p:sldId id="276" r:id="rId15"/>
    <p:sldId id="277" r:id="rId16"/>
    <p:sldId id="268" r:id="rId17"/>
    <p:sldId id="269" r:id="rId18"/>
    <p:sldId id="270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325BBE-A1DE-4E7B-88F4-84388D5D0047}" v="378" dt="2026-01-01T17:54:30.99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3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5A6CB7-D0FB-451E-B06B-D79E0DB662A9}" type="datetimeFigureOut">
              <a:rPr lang="en-IN" smtClean="0"/>
              <a:t>23-01-2026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3AA405-51F9-4918-917C-18F201BC36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839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B59A3-1620-96A4-4F6B-44C37C5126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91A9D2-D8D5-E2A5-8B34-41D8B34C4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67E5C-DDC6-A6E5-9B49-05EF96753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36938-A2F4-4D14-92C9-69D2E8E26DD9}" type="datetime1">
              <a:rPr lang="en-IN" smtClean="0"/>
              <a:t>23-01-2026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0C6B0-E163-BE10-8725-DC555EE3B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First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DD193E-B320-69E0-3D6A-A2D686EDE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B17D5-B3EF-4BF0-944A-835E55505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3775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06042-B563-03B4-BFC2-B1071D51E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0F1277-64DB-244D-4731-D49A6F909D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78125-9F96-71B2-9459-1DBFD31D6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C1C8-7745-4F3F-8224-084F8E31A505}" type="datetime1">
              <a:rPr lang="en-IN" smtClean="0"/>
              <a:t>23-01-2026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BAD59-90A3-5E0B-6446-BE6799C11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First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E3A6C-DC10-4184-0607-7019F8A06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B17D5-B3EF-4BF0-944A-835E55505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6501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09E0DB-B4DE-6070-516B-5155354799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E7108C-6EF1-7C89-E53C-B4E805546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3F822-5D33-77DF-EF93-51B398699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6679A-86AB-456D-AAE9-CCFD086A25D2}" type="datetime1">
              <a:rPr lang="en-IN" smtClean="0"/>
              <a:t>23-01-2026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B6946-3265-22E7-72EB-1BCD70A69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First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C2548-1B99-64D8-B8F8-CAC8CB1CF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B17D5-B3EF-4BF0-944A-835E55505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1954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E5488-3625-4A8D-1D48-CE678822A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2DCDF-204E-486D-FC2B-074E73569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20311-BAAB-7B40-C433-44ECC8E7B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A5850-731B-43DC-B147-4E934F3E1E54}" type="datetime1">
              <a:rPr lang="en-IN" smtClean="0"/>
              <a:t>23-01-2026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AD660-5B4A-D4C0-CC73-25FF19DB3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First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199B9-E0DC-8A5F-8C1F-D7D458C2F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B17D5-B3EF-4BF0-944A-835E55505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5795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5E6F4-5B9B-80F7-3D2F-7D8685A4D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55C0A-6F02-7127-CCBA-BAACE7AFF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2DB66-4F89-5CCE-6437-26BD9E084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2022A-A3FA-4E5F-9CAF-8CBF087FCB93}" type="datetime1">
              <a:rPr lang="en-IN" smtClean="0"/>
              <a:t>23-01-2026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440F9-2C71-7CBB-71AC-134D0D0CB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First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7733B-8DE1-6079-CE71-41B2C3D3D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B17D5-B3EF-4BF0-944A-835E55505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266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0AE3D-975D-137A-0F04-40D220C6D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BC0A9-6385-6066-6825-3A6DA4F049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0D1520-B5FD-98F0-2201-14765CE9D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A4135A-C603-646D-FCDD-8C5482904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F1CB2-2AB5-46C8-AFDB-6CB68568494D}" type="datetime1">
              <a:rPr lang="en-IN" smtClean="0"/>
              <a:t>23-01-2026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2BF81-D7C7-2E05-A615-A8371A716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First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0E371-8571-487F-C245-4201D3971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B17D5-B3EF-4BF0-944A-835E55505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4119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8FBED-EC77-6F7A-6173-AF8923961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A8C436-EBD8-38A1-60E9-B50407080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8E3F76-BDAC-68DF-4085-7FBDE0F516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9CFCD2-B10A-02AB-6588-EF419585EC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D827F8-5F85-7ECC-3918-800C2026F9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50151D-1E9D-68C3-BC6A-48D98A97F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BEA71-3D85-4ABB-8A89-67AA8FDB1060}" type="datetime1">
              <a:rPr lang="en-IN" smtClean="0"/>
              <a:t>23-01-2026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0FF609-AB5A-F057-CF31-E0798205E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First review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6D036B-4C40-F8D4-8B24-75E313E93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B17D5-B3EF-4BF0-944A-835E55505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7026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39A5E-2446-EE3F-CFBD-E09DE5935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793F87-1877-C664-5BE5-7F662AB15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414C0-848F-459F-9A4B-7DF596A00E9C}" type="datetime1">
              <a:rPr lang="en-IN" smtClean="0"/>
              <a:t>23-01-2026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08156E-31B9-4F3A-62A4-F3B827CFD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First review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2B9483-3691-9B87-864B-E603F7B1A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B17D5-B3EF-4BF0-944A-835E55505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2470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53A87F-98FC-BCE8-3408-61C04E203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0F5B9-0FE5-4907-92EB-1CEB765B8F0E}" type="datetime1">
              <a:rPr lang="en-IN" smtClean="0"/>
              <a:t>23-01-2026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70DB57-6CE7-4033-0AFF-C7C27E682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First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CE4C4-62D1-0046-4199-1255C028E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B17D5-B3EF-4BF0-944A-835E55505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5118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B66EB-59C7-CEBE-9DB2-7BF0BBA28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A8191-7A28-0E86-BEF3-57B44B556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4443E3-61E2-3426-A0B8-9A0925FA94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0CEE05-D68F-BBED-41E6-E284A0E7A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E9792-20A5-43F9-9516-64024F87F0E5}" type="datetime1">
              <a:rPr lang="en-IN" smtClean="0"/>
              <a:t>23-01-2026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BE640C-60C0-2491-16E8-A27E15BD6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First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A4D463-14E0-CDD8-8523-C1E12CEDA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B17D5-B3EF-4BF0-944A-835E55505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954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B03CB-289F-A3FB-6217-BBBE3B45D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AA1EEC-E432-34AD-DF07-A2837946D6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99F343-9F61-378D-F5BE-1EAA66B081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4CD4DB-1E4E-8E06-2F19-FBDE33353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C5297-6783-4841-B9EE-0EFAAD8092D9}" type="datetime1">
              <a:rPr lang="en-IN" smtClean="0"/>
              <a:t>23-01-2026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797845-4D30-FD58-E927-984734C5E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First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3CADC7-E576-F091-6F0F-D44D3CF19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B17D5-B3EF-4BF0-944A-835E55505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4793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043C6F-1708-5D49-A7CC-EB0E28819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5EF13-35ED-660B-EF65-1C14CBBE9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A44F9B-33C3-CD19-48E0-72985348CF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54E77-32F8-4ECE-A7D1-8C2104119C56}" type="datetime1">
              <a:rPr lang="en-IN" smtClean="0"/>
              <a:t>23-01-2026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78FC1-26C8-3B14-ABB4-E8CE9C2A96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First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49862-6797-FA40-0713-53AF16B08F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B17D5-B3EF-4BF0-944A-835E55505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2215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64E40-D7DE-26E9-A6F7-4499CC1620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2977" y="-4523"/>
            <a:ext cx="9144000" cy="1198143"/>
          </a:xfrm>
        </p:spPr>
        <p:txBody>
          <a:bodyPr>
            <a:normAutofit fontScale="90000"/>
          </a:bodyPr>
          <a:lstStyle/>
          <a:p>
            <a:pPr>
              <a:lnSpc>
                <a:spcPct val="70000"/>
              </a:lnSpc>
            </a:pPr>
            <a:r>
              <a:rPr lang="en-IN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COLLEGE OF ENGINEERING, GUINDY </a:t>
            </a:r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ANNA UNIVERSITY, CHENNAI  -</a:t>
            </a:r>
            <a:r>
              <a:rPr lang="en-IN" sz="5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600" b="1" dirty="0"/>
              <a:t>25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AD4506-6A12-AEF2-1512-E55495E53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80386"/>
            <a:ext cx="1336431" cy="1326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39A718-C9B1-8C7B-ADE3-095D15F3C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69" y="80387"/>
            <a:ext cx="1336431" cy="13265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EB39FD-DCD7-18D5-58A4-42A15DDC2CA8}"/>
              </a:ext>
            </a:extLst>
          </p:cNvPr>
          <p:cNvSpPr txBox="1"/>
          <p:nvPr/>
        </p:nvSpPr>
        <p:spPr>
          <a:xfrm>
            <a:off x="7733079" y="3757662"/>
            <a:ext cx="1973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Submitted By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B3EA6E-7C1A-8753-7384-DFEC37A24835}"/>
              </a:ext>
            </a:extLst>
          </p:cNvPr>
          <p:cNvSpPr txBox="1"/>
          <p:nvPr/>
        </p:nvSpPr>
        <p:spPr>
          <a:xfrm>
            <a:off x="1735016" y="1101287"/>
            <a:ext cx="96011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AND ENGINEERING</a:t>
            </a:r>
            <a:endParaRPr lang="en-IN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CE4851-E433-0139-2C61-0F49D5FD7939}"/>
              </a:ext>
            </a:extLst>
          </p:cNvPr>
          <p:cNvSpPr txBox="1"/>
          <p:nvPr/>
        </p:nvSpPr>
        <p:spPr>
          <a:xfrm>
            <a:off x="1575493" y="2066206"/>
            <a:ext cx="90410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SignBridge India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Bidirectional Indian Sign Language Translation System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E35ED50-712B-CC42-B079-6CA9934A37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309556"/>
              </p:ext>
            </p:extLst>
          </p:nvPr>
        </p:nvGraphicFramePr>
        <p:xfrm>
          <a:off x="7733079" y="4126994"/>
          <a:ext cx="3986020" cy="1463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24240">
                  <a:extLst>
                    <a:ext uri="{9D8B030D-6E8A-4147-A177-3AD203B41FA5}">
                      <a16:colId xmlns:a16="http://schemas.microsoft.com/office/drawing/2014/main" val="1037787919"/>
                    </a:ext>
                  </a:extLst>
                </a:gridCol>
                <a:gridCol w="2561780">
                  <a:extLst>
                    <a:ext uri="{9D8B030D-6E8A-4147-A177-3AD203B41FA5}">
                      <a16:colId xmlns:a16="http://schemas.microsoft.com/office/drawing/2014/main" val="2905245380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en-IN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2023103046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en-IN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Rajesh A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62074020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en-IN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2023103546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en-IN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Kathir Kalidass 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8662940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2023103579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en-IN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Sathyanarayanan 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4909508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en-IN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2023103703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en-IN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Nandha 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219129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6B5D8A56-9651-6DAD-C280-E9C562963E73}"/>
              </a:ext>
            </a:extLst>
          </p:cNvPr>
          <p:cNvSpPr txBox="1"/>
          <p:nvPr/>
        </p:nvSpPr>
        <p:spPr>
          <a:xfrm>
            <a:off x="187569" y="4126994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C. Valliyammai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and Engineering</a:t>
            </a:r>
          </a:p>
        </p:txBody>
      </p:sp>
    </p:spTree>
    <p:extLst>
      <p:ext uri="{BB962C8B-B14F-4D97-AF65-F5344CB8AC3E}">
        <p14:creationId xmlns:p14="http://schemas.microsoft.com/office/powerpoint/2010/main" val="2098620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D70D6-116B-09CB-DFA4-6BFED4F16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First review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61B67C-6F33-6C82-5AD2-1F095AED6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B17D5-B3EF-4BF0-944A-835E555051DA}" type="slidenum">
              <a:rPr lang="en-IN" smtClean="0"/>
              <a:t>10</a:t>
            </a:fld>
            <a:endParaRPr lang="en-IN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90E81DF-DAB3-01EB-9BD0-983707FD4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5388" y="215900"/>
            <a:ext cx="10961224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30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F77E03-4290-FDE2-11C5-4ADD4A001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First review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B151AE-9F57-5379-3BE0-441D881FE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B17D5-B3EF-4BF0-944A-835E555051DA}" type="slidenum">
              <a:rPr lang="en-IN" smtClean="0"/>
              <a:t>11</a:t>
            </a:fld>
            <a:endParaRPr lang="en-IN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CECED5B-93FF-558E-CD5A-0BA374534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1200" y="294640"/>
            <a:ext cx="11135360" cy="61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784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79F412-BCE6-8A82-1DC7-528ED7FC0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First review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C482B3-7C78-0DCE-CBC3-93A169F99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B17D5-B3EF-4BF0-944A-835E555051DA}" type="slidenum">
              <a:rPr lang="en-IN" smtClean="0"/>
              <a:t>12</a:t>
            </a:fld>
            <a:endParaRPr lang="en-IN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435FC74-122B-7512-B04A-CDEE30267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503" y="387913"/>
            <a:ext cx="10726994" cy="608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251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8CF3C-FEC3-96CF-D6A1-6AB234340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40" y="-132715"/>
            <a:ext cx="10515600" cy="1325563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Metrics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4C9683-53DA-7A5F-0C08-845931811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First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C0B83-08EF-F2E8-C3B9-92273924D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B17D5-B3EF-4BF0-944A-835E555051DA}" type="slidenum">
              <a:rPr lang="en-IN" smtClean="0"/>
              <a:t>13</a:t>
            </a:fld>
            <a:endParaRPr lang="en-IN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8505FF-EE50-50D6-E4E8-88C56B9A07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080" y="920646"/>
            <a:ext cx="10403840" cy="4539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Correct recognition of ISL gestures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Precision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Relevance of recognized signs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Recall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Ability to detect all valid signs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F1-Score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Balance between precision and recall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BLEU / ROUGE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Quality of English sentence generation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WER / CER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Error rate in translated output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Latency (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Real-time response performance</a:t>
            </a:r>
          </a:p>
        </p:txBody>
      </p:sp>
    </p:spTree>
    <p:extLst>
      <p:ext uri="{BB962C8B-B14F-4D97-AF65-F5344CB8AC3E}">
        <p14:creationId xmlns:p14="http://schemas.microsoft.com/office/powerpoint/2010/main" val="1732860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C26B5-3CAA-DC10-B28B-8BAF7C25B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60" y="0"/>
            <a:ext cx="10515600" cy="1325563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Used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000D0F-BC4A-AA76-1366-56378CD1F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First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C1DD64-F35D-035C-E087-A718F1A9B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B17D5-B3EF-4BF0-944A-835E555051DA}" type="slidenum">
              <a:rPr lang="en-IN" smtClean="0"/>
              <a:t>14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B5EF47-9481-E788-6D28-D0A487FBC450}"/>
              </a:ext>
            </a:extLst>
          </p:cNvPr>
          <p:cNvSpPr txBox="1"/>
          <p:nvPr/>
        </p:nvSpPr>
        <p:spPr>
          <a:xfrm>
            <a:off x="787400" y="953673"/>
            <a:ext cx="11216640" cy="4747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  <a:buNone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Description</a:t>
            </a:r>
          </a:p>
          <a:p>
            <a:pPr marL="457200" indent="-4572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I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iSign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Benchmark for Indian Sign Language Processing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Large-scale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ISL–English video–text paired dataset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Contains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118,000+ ISL video–sentence/phrase pairs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Collected from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ISLRTC, ISH News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Deaf Enabled Foundation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Covers multiple ISL processing tasks including translation and generation</a:t>
            </a:r>
          </a:p>
          <a:p>
            <a:pPr>
              <a:spcAft>
                <a:spcPts val="300"/>
              </a:spcAft>
              <a:buNone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</a:t>
            </a:r>
          </a:p>
          <a:p>
            <a:pPr marL="457200" indent="-4572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Largest publicly available dataset for Indian Sign Language</a:t>
            </a:r>
          </a:p>
          <a:p>
            <a:pPr marL="457200" indent="-4572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Supports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ISL → English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English → ISL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tasks</a:t>
            </a:r>
          </a:p>
          <a:p>
            <a:pPr marL="457200" indent="-4572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Includes signer, background, and motion variations</a:t>
            </a:r>
          </a:p>
        </p:txBody>
      </p:sp>
    </p:spTree>
    <p:extLst>
      <p:ext uri="{BB962C8B-B14F-4D97-AF65-F5344CB8AC3E}">
        <p14:creationId xmlns:p14="http://schemas.microsoft.com/office/powerpoint/2010/main" val="3326418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4C5B-C1A8-E424-2CCD-21377622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40" y="136525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Deliverables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9F0304-CFFC-03BA-9DA9-E27B5431F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First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F4DF9-1464-A137-A324-AAB4D156E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B17D5-B3EF-4BF0-944A-835E555051DA}" type="slidenum">
              <a:rPr lang="en-IN" smtClean="0"/>
              <a:t>15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8F3AFF-9559-791E-E66C-13F10393A1DE}"/>
              </a:ext>
            </a:extLst>
          </p:cNvPr>
          <p:cNvSpPr txBox="1"/>
          <p:nvPr/>
        </p:nvSpPr>
        <p:spPr>
          <a:xfrm>
            <a:off x="1041400" y="1462088"/>
            <a:ext cx="8392160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Working prototype of </a:t>
            </a:r>
            <a:r>
              <a:rPr lang="en-US" sz="2800" b="1" dirty="0"/>
              <a:t>ISL → English translation</a:t>
            </a:r>
            <a:endParaRPr lang="en-US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Working prototype of </a:t>
            </a:r>
            <a:r>
              <a:rPr lang="en-US" sz="2800" b="1" dirty="0"/>
              <a:t>English → ISL translation</a:t>
            </a:r>
            <a:endParaRPr lang="en-US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Real-time </a:t>
            </a:r>
            <a:r>
              <a:rPr lang="en-US" sz="2800" b="1" dirty="0"/>
              <a:t>gesture capture </a:t>
            </a:r>
            <a:r>
              <a:rPr lang="en-US" sz="2800" dirty="0"/>
              <a:t>and </a:t>
            </a:r>
            <a:r>
              <a:rPr lang="en-US" sz="2800" b="1" dirty="0"/>
              <a:t>processing</a:t>
            </a:r>
            <a:endParaRPr lang="en-US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English text and audio output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ISL </a:t>
            </a:r>
            <a:r>
              <a:rPr lang="en-US" sz="2800" b="1" dirty="0"/>
              <a:t>avatar / video-based </a:t>
            </a:r>
            <a:r>
              <a:rPr lang="en-US" sz="2800" dirty="0"/>
              <a:t>output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Model inference using trained backend services</a:t>
            </a:r>
          </a:p>
        </p:txBody>
      </p:sp>
    </p:spTree>
    <p:extLst>
      <p:ext uri="{BB962C8B-B14F-4D97-AF65-F5344CB8AC3E}">
        <p14:creationId xmlns:p14="http://schemas.microsoft.com/office/powerpoint/2010/main" val="1847832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9C1CD-498E-4411-F856-D43BAEFE0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40" y="0"/>
            <a:ext cx="10515600" cy="1325563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C53C8C-A0EE-2C22-1C4A-2EC55960D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First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D1805-2C3E-0349-A401-022DAAB33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B17D5-B3EF-4BF0-944A-835E555051DA}" type="slidenum">
              <a:rPr lang="en-IN" smtClean="0"/>
              <a:t>16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3E0DBF-832F-BBA6-90B5-226786026391}"/>
              </a:ext>
            </a:extLst>
          </p:cNvPr>
          <p:cNvSpPr txBox="1"/>
          <p:nvPr/>
        </p:nvSpPr>
        <p:spPr>
          <a:xfrm>
            <a:off x="426720" y="1081316"/>
            <a:ext cx="1216152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Joshi et al., “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iSign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Benchmark for Indian Sign Language Processing,”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arXiv:2407.05404, 2024.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Pandey, S. Tahseen, R. Pathak, H. Parveen, and M. Maurya,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“Real-Time Vision-Based Indian Sign Language Translation Using Deep Learning Techniques,”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Int. J.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Innov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Res.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Comput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Sci. Technol. (IJIRCST), 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Y. LeCun, Y. Bengio, and G. Hinton,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“Deep learning,” Nature, vol. 521, no. 7553, pp. 436–444, 2015.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Kumar and P. Bhatia,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“A survey on vision-based sign language recognition using deep learning,”  IEEE Access, 2024.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H. Li, X. Wang, and Y. Chen,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“Multimodal sign language translation using vision and language models,”  Neurocomputing, Elsevier, 2024.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Y. Zhou, Z. Liu, and J. Huang,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“Transformer-based models for multimodal language translation,”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ACM Trans. Multimedia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Comput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Commun. Appl., 2024.</a:t>
            </a:r>
          </a:p>
        </p:txBody>
      </p:sp>
    </p:spTree>
    <p:extLst>
      <p:ext uri="{BB962C8B-B14F-4D97-AF65-F5344CB8AC3E}">
        <p14:creationId xmlns:p14="http://schemas.microsoft.com/office/powerpoint/2010/main" val="1724688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3285A-B5A5-1C2D-0BA1-6A030A9D9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136525"/>
            <a:ext cx="10515600" cy="1325563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35CA9-B29D-A1D3-4658-D65C3EB79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760" y="1320800"/>
            <a:ext cx="11572240" cy="52324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Indian Sign Language (ISL) is the primary mode of communication for a large deaf and hard-of-hearing population in India.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digital platforms and public information systems are designed for hearing users and rely on spoken or written languages.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sign language translation systems largely focus on foreign sign languages and lack support for Indian Sign Language.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available systems do not provide bidirectional or real-time translation capabilities.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creates a significant communication gap between ISL users and English-based digital systems.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system aims to enable two-way translation between Indian Sign Language and English to support inclusive communication.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96CF9D-BDAD-494C-15F9-89CD78F17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First review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0EFD68-CA19-0445-5EC3-A609281BF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B17D5-B3EF-4BF0-944A-835E555051DA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9472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90AE3-6DDD-FBE4-9023-D71FB15A7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80" y="136525"/>
            <a:ext cx="10515600" cy="1325563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D3835-9AC2-2178-F19D-80F32649F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720" y="1351280"/>
            <a:ext cx="11358880" cy="5005070"/>
          </a:xfrm>
        </p:spPr>
        <p:txBody>
          <a:bodyPr>
            <a:normAutofit/>
          </a:bodyPr>
          <a:lstStyle/>
          <a:p>
            <a:r>
              <a:rPr lang="en-US" dirty="0"/>
              <a:t>To design a bidirectional translation system between Indian Sign Language and English.</a:t>
            </a:r>
          </a:p>
          <a:p>
            <a:r>
              <a:rPr lang="en-US" dirty="0"/>
              <a:t>To enable conversion of Indian Sign Language gestures into English text and audio.</a:t>
            </a:r>
          </a:p>
          <a:p>
            <a:r>
              <a:rPr lang="en-US" dirty="0"/>
              <a:t>To generate Indian Sign Language representations from English text or speech.</a:t>
            </a:r>
          </a:p>
          <a:p>
            <a:r>
              <a:rPr lang="en-US" dirty="0"/>
              <a:t>To support inclusive communication between deaf and hearing individuals.</a:t>
            </a:r>
          </a:p>
          <a:p>
            <a:r>
              <a:rPr lang="en-US" dirty="0"/>
              <a:t>To improve accessibility in educational, public service, and digital environments.</a:t>
            </a:r>
          </a:p>
          <a:p>
            <a:r>
              <a:rPr lang="en-US" dirty="0"/>
              <a:t>To ensure the system is scalable and adaptable to Indian linguistic diversity.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60B99-5980-7BE8-D79B-7CDD71533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First review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4793F5-2D35-04E3-20C2-173E5533E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B17D5-B3EF-4BF0-944A-835E555051DA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5693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C8A09-35B1-E4E7-AB19-FB453DD82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" y="-177483"/>
            <a:ext cx="10515600" cy="1325563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E6BCCB-9E4E-CF19-F850-547615E67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First review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9E350-DE7D-4F16-DA12-62483D5A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B17D5-B3EF-4BF0-944A-835E555051DA}" type="slidenum">
              <a:rPr lang="en-IN" smtClean="0"/>
              <a:t>4</a:t>
            </a:fld>
            <a:endParaRPr lang="en-IN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906E43A-287C-D952-321E-A2789C162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859749"/>
              </p:ext>
            </p:extLst>
          </p:nvPr>
        </p:nvGraphicFramePr>
        <p:xfrm>
          <a:off x="86360" y="952021"/>
          <a:ext cx="11943080" cy="539881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56869">
                  <a:extLst>
                    <a:ext uri="{9D8B030D-6E8A-4147-A177-3AD203B41FA5}">
                      <a16:colId xmlns:a16="http://schemas.microsoft.com/office/drawing/2014/main" val="3359895272"/>
                    </a:ext>
                  </a:extLst>
                </a:gridCol>
                <a:gridCol w="4379377">
                  <a:extLst>
                    <a:ext uri="{9D8B030D-6E8A-4147-A177-3AD203B41FA5}">
                      <a16:colId xmlns:a16="http://schemas.microsoft.com/office/drawing/2014/main" val="4288356759"/>
                    </a:ext>
                  </a:extLst>
                </a:gridCol>
                <a:gridCol w="3921064">
                  <a:extLst>
                    <a:ext uri="{9D8B030D-6E8A-4147-A177-3AD203B41FA5}">
                      <a16:colId xmlns:a16="http://schemas.microsoft.com/office/drawing/2014/main" val="2517265109"/>
                    </a:ext>
                  </a:extLst>
                </a:gridCol>
                <a:gridCol w="2985770">
                  <a:extLst>
                    <a:ext uri="{9D8B030D-6E8A-4147-A177-3AD203B41FA5}">
                      <a16:colId xmlns:a16="http://schemas.microsoft.com/office/drawing/2014/main" val="3095871649"/>
                    </a:ext>
                  </a:extLst>
                </a:gridCol>
              </a:tblGrid>
              <a:tr h="6017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 No.</a:t>
                      </a:r>
                      <a:endParaRPr lang="en-IN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IN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</a:t>
                      </a:r>
                      <a:endParaRPr lang="en-IN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5206828"/>
                  </a:ext>
                </a:extLst>
              </a:tr>
              <a:tr h="1424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iSign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A Benchmark for Indian Sign Language Processing,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arXiv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2024 [1]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Large-scale ISL–English video–text paired dataset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Baseline deep learning models for recognition and translation tasks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Focuses on dataset benchmarking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 not provide a full real-time end-to-end system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6244728"/>
                  </a:ext>
                </a:extLst>
              </a:tr>
              <a:tr h="17899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Real-Time Vision-Based Indian Sign Language Translation Using Deep Learning Techniques, IJIRCST, 2025 [2]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CNN-based spatial feature extraction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LSTM and Transformer-based encoder–decoder models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DTW for gesture sequence normalization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Limited dataset diversity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computational cost for real-time deployment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4137231"/>
                  </a:ext>
                </a:extLst>
              </a:tr>
              <a:tr h="15459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Survey on Vision-Based Sign Language Recognition Using Deep Learning, IEEE Access, 2024 [3]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Comprehensive review of CNN, LSTM, Bi-LSTM, and Transformer models for SLR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Analysis of vision-based sign language systems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Continuous sign language translation remains under-explored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Lack of standardized ISL benchmarks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3854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314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EF5E14-7B35-B16B-828B-4F166AE3B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First review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A48C2A-701C-8540-DAB4-F1DABF10B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B17D5-B3EF-4BF0-944A-835E555051DA}" type="slidenum">
              <a:rPr lang="en-IN" smtClean="0"/>
              <a:t>5</a:t>
            </a:fld>
            <a:endParaRPr lang="en-IN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98C1F9-0822-6F94-F085-1F61757738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777246"/>
              </p:ext>
            </p:extLst>
          </p:nvPr>
        </p:nvGraphicFramePr>
        <p:xfrm>
          <a:off x="176982" y="429444"/>
          <a:ext cx="11838036" cy="5326950"/>
        </p:xfrm>
        <a:graphic>
          <a:graphicData uri="http://schemas.openxmlformats.org/drawingml/2006/table">
            <a:tbl>
              <a:tblPr/>
              <a:tblGrid>
                <a:gridCol w="609599">
                  <a:extLst>
                    <a:ext uri="{9D8B030D-6E8A-4147-A177-3AD203B41FA5}">
                      <a16:colId xmlns:a16="http://schemas.microsoft.com/office/drawing/2014/main" val="2249131447"/>
                    </a:ext>
                  </a:extLst>
                </a:gridCol>
                <a:gridCol w="4021393">
                  <a:extLst>
                    <a:ext uri="{9D8B030D-6E8A-4147-A177-3AD203B41FA5}">
                      <a16:colId xmlns:a16="http://schemas.microsoft.com/office/drawing/2014/main" val="2565813878"/>
                    </a:ext>
                  </a:extLst>
                </a:gridCol>
                <a:gridCol w="3746091">
                  <a:extLst>
                    <a:ext uri="{9D8B030D-6E8A-4147-A177-3AD203B41FA5}">
                      <a16:colId xmlns:a16="http://schemas.microsoft.com/office/drawing/2014/main" val="2066930744"/>
                    </a:ext>
                  </a:extLst>
                </a:gridCol>
                <a:gridCol w="3460953">
                  <a:extLst>
                    <a:ext uri="{9D8B030D-6E8A-4147-A177-3AD203B41FA5}">
                      <a16:colId xmlns:a16="http://schemas.microsoft.com/office/drawing/2014/main" val="1518741608"/>
                    </a:ext>
                  </a:extLst>
                </a:gridCol>
              </a:tblGrid>
              <a:tr h="3303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 No.</a:t>
                      </a:r>
                      <a:endParaRPr lang="en-IN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  <a:endParaRPr lang="en-IN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</a:t>
                      </a:r>
                      <a:endParaRPr lang="en-IN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7426333"/>
                  </a:ext>
                </a:extLst>
              </a:tr>
              <a:tr h="13212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838" marR="37838" marT="18919" marB="189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Multimodal Sign Language Translation Using Vision and Language Models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Elsevier Neurocomputing, 2024 [4]</a:t>
                      </a:r>
                    </a:p>
                  </a:txBody>
                  <a:tcPr marL="37838" marR="37838" marT="18919" marB="189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Fusion of visual features with language representations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Multimodal deep learning framework for sign translation</a:t>
                      </a:r>
                    </a:p>
                  </a:txBody>
                  <a:tcPr marL="37838" marR="37838" marT="18919" marB="189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specific to Indian Sign Language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Increased complexity affects real-time performance</a:t>
                      </a:r>
                    </a:p>
                  </a:txBody>
                  <a:tcPr marL="37838" marR="37838" marT="18919" marB="189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9267017"/>
                  </a:ext>
                </a:extLst>
              </a:tr>
              <a:tr h="18167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838" marR="37838" marT="18919" marB="189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Transformer-Based Continuous Sign Language Translation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ACM Multimedia, 2024 [5]</a:t>
                      </a:r>
                    </a:p>
                  </a:txBody>
                  <a:tcPr marL="37838" marR="37838" marT="18919" marB="189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Transformer-based sequence-to-sequence modeling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Attention mechanisms for continuous sign language translation</a:t>
                      </a:r>
                    </a:p>
                  </a:txBody>
                  <a:tcPr marL="37838" marR="37838" marT="18919" marB="189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Requires large-scale annotated datasets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Computationally expensive for live systems</a:t>
                      </a:r>
                    </a:p>
                  </a:txBody>
                  <a:tcPr marL="37838" marR="37838" marT="18919" marB="189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859336"/>
                  </a:ext>
                </a:extLst>
              </a:tr>
              <a:tr h="15689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838" marR="37838" marT="18919" marB="189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Vision-Based Continuous Sign Language Translation with Deep Learning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Springer Multimedia Tools and Applications, 2025</a:t>
                      </a:r>
                    </a:p>
                    <a:p>
                      <a:pPr>
                        <a:buNone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[6]</a:t>
                      </a:r>
                    </a:p>
                  </a:txBody>
                  <a:tcPr marL="37838" marR="37838" marT="18919" marB="189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End-to-end vision-based sign language translation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 learning models for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spatio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-temporal gesture modeling</a:t>
                      </a:r>
                    </a:p>
                  </a:txBody>
                  <a:tcPr marL="37838" marR="37838" marT="18919" marB="189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Performance drops in unconstrained environments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Limited signer-independent evaluation</a:t>
                      </a:r>
                    </a:p>
                  </a:txBody>
                  <a:tcPr marL="37838" marR="37838" marT="18919" marB="189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8426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7456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E47CF-71E8-88C3-1A53-251673172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163195"/>
            <a:ext cx="10515600" cy="1325563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 &amp; Overall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FFF1B-52B7-4E96-708A-EF9DDDE78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68425"/>
            <a:ext cx="10515600" cy="4351338"/>
          </a:xfrm>
        </p:spPr>
        <p:txBody>
          <a:bodyPr/>
          <a:lstStyle/>
          <a:p>
            <a:r>
              <a:rPr lang="en-IN" dirty="0"/>
              <a:t>Bidirectional </a:t>
            </a:r>
            <a:r>
              <a:rPr lang="en-IN" b="1" dirty="0"/>
              <a:t>Indian Sign Language ↔ English</a:t>
            </a:r>
            <a:r>
              <a:rPr lang="en-IN" dirty="0"/>
              <a:t> translation system</a:t>
            </a:r>
          </a:p>
          <a:p>
            <a:r>
              <a:rPr lang="en-IN" dirty="0"/>
              <a:t>Supports </a:t>
            </a:r>
            <a:r>
              <a:rPr lang="en-IN" b="1" dirty="0"/>
              <a:t>ISL video, English text, and English speech</a:t>
            </a:r>
            <a:r>
              <a:rPr lang="en-IN" dirty="0"/>
              <a:t> inputs</a:t>
            </a:r>
          </a:p>
          <a:p>
            <a:r>
              <a:rPr lang="en-IN" dirty="0"/>
              <a:t>ISL → English: </a:t>
            </a:r>
            <a:r>
              <a:rPr lang="en-IN" b="1" dirty="0"/>
              <a:t>Gesture detection, feature extraction, sequence </a:t>
            </a:r>
            <a:r>
              <a:rPr lang="en-IN" b="1" dirty="0" err="1"/>
              <a:t>modeling</a:t>
            </a:r>
            <a:endParaRPr lang="en-IN" dirty="0"/>
          </a:p>
          <a:p>
            <a:r>
              <a:rPr lang="en-IN" dirty="0"/>
              <a:t>English → ISL: </a:t>
            </a:r>
            <a:r>
              <a:rPr lang="en-IN" b="1" dirty="0"/>
              <a:t>Text/speech normalization and sign synthesis</a:t>
            </a:r>
            <a:endParaRPr lang="en-IN" dirty="0"/>
          </a:p>
          <a:p>
            <a:r>
              <a:rPr lang="en-IN" b="1" dirty="0"/>
              <a:t>Bidirectional flow controller</a:t>
            </a:r>
            <a:r>
              <a:rPr lang="en-IN" dirty="0"/>
              <a:t> manages translation direction</a:t>
            </a:r>
          </a:p>
          <a:p>
            <a:r>
              <a:rPr lang="en-IN" dirty="0"/>
              <a:t>Backend services handle </a:t>
            </a:r>
            <a:r>
              <a:rPr lang="en-IN" b="1" dirty="0"/>
              <a:t>model inference and data storage</a:t>
            </a:r>
            <a:endParaRPr lang="en-IN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B9651A-3C34-D2F7-F72E-E0A650A6D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First review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CBE8F7-AF06-6DAB-D943-6440D836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B17D5-B3EF-4BF0-944A-835E555051DA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7188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4EB838-85D4-FBCD-2644-053345F49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First review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7496BB-A368-C8CF-45F7-DC94DD9A2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B17D5-B3EF-4BF0-944A-835E555051DA}" type="slidenum">
              <a:rPr lang="en-IN" smtClean="0"/>
              <a:t>7</a:t>
            </a:fld>
            <a:endParaRPr lang="en-IN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B443A3D-BE38-A400-4464-39364F3CF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260" y="-1"/>
            <a:ext cx="11484077" cy="6858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777AA68-8DDD-670B-3D11-294810A259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81700" y="3314700"/>
            <a:ext cx="228600" cy="2286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869637B-6DF8-EEB2-7A18-C7A5C9989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612" y="3376612"/>
            <a:ext cx="104775" cy="10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B534E6-1C1F-B934-010E-AA80D8E04F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71" y="2473580"/>
            <a:ext cx="603916" cy="60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14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1EE4F-B387-80F3-7139-78C415E8F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0"/>
            <a:ext cx="10515600" cy="1325563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Modules Overview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31BAAE-54B8-2073-83BD-FCE7EBC91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First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D8F2F-3C7F-31FD-7467-738C907C8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B17D5-B3EF-4BF0-944A-835E555051DA}" type="slidenum">
              <a:rPr lang="en-IN" smtClean="0"/>
              <a:t>8</a:t>
            </a:fld>
            <a:endParaRPr lang="en-IN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43072B4-A003-2CBB-3C97-4D060A2D72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920" y="1809773"/>
            <a:ext cx="12913360" cy="2608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2800" dirty="0"/>
              <a:t>Video Acquisition &amp; Preprocessing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2800" dirty="0"/>
              <a:t>Feature Extraction &amp; Fusion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2800" dirty="0"/>
              <a:t>Continuous Sign Recognition</a:t>
            </a: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2800" dirty="0"/>
              <a:t>Language &amp; Audio Output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959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37DDE2-27CE-E368-07C0-6F7C59F45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First review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95407E-C885-EE0C-6679-729BA36C3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B17D5-B3EF-4BF0-944A-835E555051DA}" type="slidenum">
              <a:rPr lang="en-IN" smtClean="0"/>
              <a:t>9</a:t>
            </a:fld>
            <a:endParaRPr lang="en-IN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5564E3E-784C-7F4E-4A39-6C49771A3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883" y="275798"/>
            <a:ext cx="11592233" cy="630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27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f662112-8808-4562-adef-bb4972073c6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15A5CFFFDA2245BFB4A71D207EAF50" ma:contentTypeVersion="13" ma:contentTypeDescription="Create a new document." ma:contentTypeScope="" ma:versionID="d21db199dca9c6df7a262994bac1239f">
  <xsd:schema xmlns:xsd="http://www.w3.org/2001/XMLSchema" xmlns:xs="http://www.w3.org/2001/XMLSchema" xmlns:p="http://schemas.microsoft.com/office/2006/metadata/properties" xmlns:ns3="1f662112-8808-4562-adef-bb4972073c67" xmlns:ns4="380e65cf-ca87-4596-a15c-341d3cfd8a52" targetNamespace="http://schemas.microsoft.com/office/2006/metadata/properties" ma:root="true" ma:fieldsID="4a5f1b80c8da1be65422850cfea2dbc3" ns3:_="" ns4:_="">
    <xsd:import namespace="1f662112-8808-4562-adef-bb4972073c67"/>
    <xsd:import namespace="380e65cf-ca87-4596-a15c-341d3cfd8a5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662112-8808-4562-adef-bb4972073c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0e65cf-ca87-4596-a15c-341d3cfd8a5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1EDB5FA-9AE4-4BB0-B497-3515095E788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0949C57-4BD0-43D0-B492-8A399E3B2BCE}">
  <ds:schemaRefs>
    <ds:schemaRef ds:uri="http://schemas.microsoft.com/office/2006/metadata/properties"/>
    <ds:schemaRef ds:uri="http://purl.org/dc/dcmitype/"/>
    <ds:schemaRef ds:uri="http://schemas.microsoft.com/office/2006/documentManagement/types"/>
    <ds:schemaRef ds:uri="1f662112-8808-4562-adef-bb4972073c67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fopath/2007/PartnerControls"/>
    <ds:schemaRef ds:uri="380e65cf-ca87-4596-a15c-341d3cfd8a5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72BBB2E-222F-446E-B596-33698C3F7F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f662112-8808-4562-adef-bb4972073c67"/>
    <ds:schemaRef ds:uri="380e65cf-ca87-4596-a15c-341d3cfd8a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740</TotalTime>
  <Words>1030</Words>
  <Application>Microsoft Office PowerPoint</Application>
  <PresentationFormat>Widescreen</PresentationFormat>
  <Paragraphs>165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Office Theme</vt:lpstr>
      <vt:lpstr>COLLEGE OF ENGINEERING, GUINDY ANNA UNIVERSITY, CHENNAI  - 25</vt:lpstr>
      <vt:lpstr>Introduction</vt:lpstr>
      <vt:lpstr>Objectives</vt:lpstr>
      <vt:lpstr>Literature Survey</vt:lpstr>
      <vt:lpstr>PowerPoint Presentation</vt:lpstr>
      <vt:lpstr>Proposed System &amp; Overall Architecture</vt:lpstr>
      <vt:lpstr>PowerPoint Presentation</vt:lpstr>
      <vt:lpstr>System Modules Overview</vt:lpstr>
      <vt:lpstr>PowerPoint Presentation</vt:lpstr>
      <vt:lpstr>PowerPoint Presentation</vt:lpstr>
      <vt:lpstr>PowerPoint Presentation</vt:lpstr>
      <vt:lpstr>PowerPoint Presentation</vt:lpstr>
      <vt:lpstr>Performance Metrics</vt:lpstr>
      <vt:lpstr>Dataset Used</vt:lpstr>
      <vt:lpstr>Deliverables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KATHIR KALIDASS B</dc:creator>
  <cp:lastModifiedBy>KATHIR KALIDASS B</cp:lastModifiedBy>
  <cp:revision>3</cp:revision>
  <dcterms:created xsi:type="dcterms:W3CDTF">2026-01-01T06:27:38Z</dcterms:created>
  <dcterms:modified xsi:type="dcterms:W3CDTF">2026-01-23T07:42:43Z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0x010100D915A5CFFFDA2245BFB4A71D207EAF50</vt:lpwstr>
  </property>
</Properties>
</file>